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1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66" r:id="rId12"/>
    <p:sldId id="267" r:id="rId13"/>
    <p:sldId id="268" r:id="rId14"/>
    <p:sldId id="269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310A-7D7D-434B-9BE0-12E6B7A37224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8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310A-7D7D-434B-9BE0-12E6B7A37224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17BB9-D946-0944-9DDA-024D93E0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7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310A-7D7D-434B-9BE0-12E6B7A37224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17BB9-D946-0944-9DDA-024D93E0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64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310A-7D7D-434B-9BE0-12E6B7A37224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17BB9-D946-0944-9DDA-024D93E0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5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310A-7D7D-434B-9BE0-12E6B7A37224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17BB9-D946-0944-9DDA-024D93E0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0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310A-7D7D-434B-9BE0-12E6B7A37224}" type="datetimeFigureOut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17BB9-D946-0944-9DDA-024D93E0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2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310A-7D7D-434B-9BE0-12E6B7A37224}" type="datetimeFigureOut">
              <a:rPr lang="en-US" smtClean="0"/>
              <a:t>9/20/16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17BB9-D946-0944-9DDA-024D93E0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1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310A-7D7D-434B-9BE0-12E6B7A37224}" type="datetimeFigureOut">
              <a:rPr lang="en-US" smtClean="0"/>
              <a:t>9/20/16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17BB9-D946-0944-9DDA-024D93E0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4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310A-7D7D-434B-9BE0-12E6B7A37224}" type="datetimeFigureOut">
              <a:rPr lang="en-US" smtClean="0"/>
              <a:t>9/20/16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17BB9-D946-0944-9DDA-024D93E0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39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310A-7D7D-434B-9BE0-12E6B7A37224}" type="datetimeFigureOut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17BB9-D946-0944-9DDA-024D93E0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84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310A-7D7D-434B-9BE0-12E6B7A37224}" type="datetimeFigureOut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17BB9-D946-0944-9DDA-024D93E0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5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B310A-7D7D-434B-9BE0-12E6B7A37224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17BB9-D946-0944-9DDA-024D93E0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0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Italian Renaissance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Cultural 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3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Humanism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6585" b="-16585"/>
          <a:stretch>
            <a:fillRect/>
          </a:stretch>
        </p:blipFill>
        <p:spPr>
          <a:xfrm>
            <a:off x="649287" y="2147888"/>
            <a:ext cx="3998912" cy="39274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Focus on Liberal Arts</a:t>
            </a:r>
          </a:p>
          <a:p>
            <a:pPr lvl="1"/>
            <a:r>
              <a:rPr lang="en-US" dirty="0" smtClean="0"/>
              <a:t>Grammar</a:t>
            </a:r>
          </a:p>
          <a:p>
            <a:pPr lvl="1"/>
            <a:r>
              <a:rPr lang="en-US" dirty="0" smtClean="0"/>
              <a:t>Rhetoric</a:t>
            </a:r>
          </a:p>
          <a:p>
            <a:pPr lvl="1"/>
            <a:r>
              <a:rPr lang="en-US" dirty="0" smtClean="0"/>
              <a:t>Poetry</a:t>
            </a:r>
          </a:p>
          <a:p>
            <a:pPr lvl="1"/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Politics</a:t>
            </a:r>
          </a:p>
          <a:p>
            <a:pPr lvl="1"/>
            <a:r>
              <a:rPr lang="en-US" dirty="0" smtClean="0"/>
              <a:t>Major Philosophy</a:t>
            </a:r>
          </a:p>
          <a:p>
            <a:r>
              <a:rPr lang="en-US" dirty="0" smtClean="0"/>
              <a:t>Study of primary sources instead of received wisdom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949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Secularism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Wealthy enjoyed fine food, clothing, art, homes, music</a:t>
            </a:r>
          </a:p>
          <a:p>
            <a:r>
              <a:rPr lang="en-US" dirty="0" smtClean="0"/>
              <a:t>Humanists suggested one could enjoy life without offending God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7039" r="170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5834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Estates</a:t>
            </a:r>
          </a:p>
          <a:p>
            <a:pPr lvl="1"/>
            <a:r>
              <a:rPr lang="en-US" sz="1400" dirty="0" smtClean="0"/>
              <a:t>Clergy</a:t>
            </a:r>
          </a:p>
          <a:p>
            <a:pPr lvl="1"/>
            <a:r>
              <a:rPr lang="en-US" sz="1400" dirty="0" smtClean="0"/>
              <a:t>Nobility – 3 %</a:t>
            </a:r>
          </a:p>
          <a:p>
            <a:pPr lvl="2"/>
            <a:r>
              <a:rPr lang="en-US" sz="1400" dirty="0" smtClean="0"/>
              <a:t>Old rich (Middle Ages Lords)</a:t>
            </a:r>
          </a:p>
          <a:p>
            <a:pPr lvl="2"/>
            <a:r>
              <a:rPr lang="en-US" sz="1400" dirty="0" smtClean="0"/>
              <a:t>New rich (capitalists and bankers)</a:t>
            </a:r>
          </a:p>
          <a:p>
            <a:pPr lvl="1"/>
            <a:r>
              <a:rPr lang="en-US" sz="1400" dirty="0" smtClean="0"/>
              <a:t>Peasants – 90%</a:t>
            </a:r>
          </a:p>
          <a:p>
            <a:pPr lvl="2"/>
            <a:r>
              <a:rPr lang="en-US" sz="1400" dirty="0" smtClean="0"/>
              <a:t>Middle burghers (small businesses &amp; guilds)</a:t>
            </a:r>
          </a:p>
          <a:p>
            <a:pPr lvl="2"/>
            <a:r>
              <a:rPr lang="en-US" sz="1400" dirty="0" smtClean="0"/>
              <a:t>The little people</a:t>
            </a:r>
          </a:p>
          <a:p>
            <a:r>
              <a:rPr lang="en-US" dirty="0" smtClean="0"/>
              <a:t>Family Life</a:t>
            </a:r>
          </a:p>
          <a:p>
            <a:pPr lvl="1"/>
            <a:r>
              <a:rPr lang="en-US" dirty="0" smtClean="0"/>
              <a:t>Arranged marriages</a:t>
            </a:r>
          </a:p>
          <a:p>
            <a:pPr lvl="2"/>
            <a:r>
              <a:rPr lang="en-US" dirty="0" smtClean="0"/>
              <a:t>Dowries</a:t>
            </a:r>
          </a:p>
          <a:p>
            <a:pPr lvl="1"/>
            <a:r>
              <a:rPr lang="en-US" dirty="0" smtClean="0"/>
              <a:t>Father-centered families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37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 Man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Excels in many fields</a:t>
            </a:r>
          </a:p>
          <a:p>
            <a:pPr lvl="1"/>
            <a:r>
              <a:rPr lang="en-US" dirty="0" smtClean="0"/>
              <a:t>The classics, art, politics, combat</a:t>
            </a:r>
          </a:p>
          <a:p>
            <a:r>
              <a:rPr lang="en-US" dirty="0" err="1" smtClean="0"/>
              <a:t>Baldassare’s</a:t>
            </a:r>
            <a:r>
              <a:rPr lang="en-US" dirty="0" smtClean="0"/>
              <a:t> </a:t>
            </a:r>
            <a:r>
              <a:rPr lang="en-US" i="1" dirty="0" smtClean="0"/>
              <a:t>The Courtier</a:t>
            </a:r>
            <a:r>
              <a:rPr lang="en-US" dirty="0" smtClean="0"/>
              <a:t> (1528)</a:t>
            </a:r>
          </a:p>
          <a:p>
            <a:pPr lvl="1"/>
            <a:r>
              <a:rPr lang="en-US" dirty="0" smtClean="0"/>
              <a:t>Should be charming, witty, well educated in the classics; should dance, sing, play music, and write poetry; should be a skilled rider, wrestler, and swordsman)</a:t>
            </a:r>
          </a:p>
          <a:p>
            <a:pPr lvl="1"/>
            <a:r>
              <a:rPr lang="en-US" dirty="0" smtClean="0"/>
              <a:t>Teaches how to become a “universal man”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17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 Woman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Upper-class, educated in classics, charming</a:t>
            </a:r>
          </a:p>
          <a:p>
            <a:r>
              <a:rPr lang="en-US" dirty="0" smtClean="0"/>
              <a:t>Meant to inspire art but not create it </a:t>
            </a:r>
          </a:p>
          <a:p>
            <a:r>
              <a:rPr lang="en-US" dirty="0" smtClean="0"/>
              <a:t>Women perhaps more oppressed, however many still ruled the home</a:t>
            </a:r>
          </a:p>
          <a:p>
            <a:r>
              <a:rPr lang="en-US" dirty="0" smtClean="0"/>
              <a:t>Isabella </a:t>
            </a:r>
            <a:r>
              <a:rPr lang="en-US" dirty="0" err="1" smtClean="0"/>
              <a:t>d’Este</a:t>
            </a:r>
            <a:endParaRPr lang="en-US" dirty="0" smtClean="0"/>
          </a:p>
          <a:p>
            <a:pPr lvl="1"/>
            <a:r>
              <a:rPr lang="en-US" dirty="0" smtClean="0"/>
              <a:t>Born into ruling class </a:t>
            </a:r>
            <a:r>
              <a:rPr lang="en-US" dirty="0" err="1" smtClean="0"/>
              <a:t>Ferrera</a:t>
            </a:r>
            <a:r>
              <a:rPr lang="en-US" dirty="0" smtClean="0"/>
              <a:t>, Italy</a:t>
            </a:r>
          </a:p>
          <a:p>
            <a:pPr lvl="1"/>
            <a:r>
              <a:rPr lang="en-US" dirty="0" smtClean="0"/>
              <a:t>Spoke Greek, Latin</a:t>
            </a:r>
          </a:p>
          <a:p>
            <a:pPr lvl="1"/>
            <a:r>
              <a:rPr lang="en-US" dirty="0" smtClean="0"/>
              <a:t>Musician, dancer, patron of the arts</a:t>
            </a:r>
          </a:p>
          <a:p>
            <a:pPr lvl="2"/>
            <a:r>
              <a:rPr lang="en-US" dirty="0" smtClean="0"/>
              <a:t>Home turned into an museum</a:t>
            </a:r>
          </a:p>
          <a:p>
            <a:pPr lvl="1"/>
            <a:r>
              <a:rPr lang="en-US" dirty="0" smtClean="0"/>
              <a:t>Involved in politics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75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Revolution in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Artists use </a:t>
            </a:r>
            <a:r>
              <a:rPr lang="en-US" b="1" dirty="0" smtClean="0"/>
              <a:t>realistic</a:t>
            </a:r>
            <a:r>
              <a:rPr lang="en-US" dirty="0" smtClean="0"/>
              <a:t> styles copied from classical art</a:t>
            </a:r>
          </a:p>
          <a:p>
            <a:pPr lvl="1"/>
            <a:r>
              <a:rPr lang="en-US" dirty="0" smtClean="0"/>
              <a:t>Portraits of individuals</a:t>
            </a:r>
          </a:p>
          <a:p>
            <a:r>
              <a:rPr lang="en-US" dirty="0" smtClean="0"/>
              <a:t>Painters use perspective – a way to show three dimensions on a flat surface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9103" r="191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8873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Realistic Painting and Sculpture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Realistic portraits of prominent citizens</a:t>
            </a:r>
          </a:p>
          <a:p>
            <a:r>
              <a:rPr lang="en-US" dirty="0" smtClean="0"/>
              <a:t>Sculpture shows natural postures and expressions</a:t>
            </a:r>
          </a:p>
          <a:p>
            <a:r>
              <a:rPr lang="en-US" dirty="0" smtClean="0"/>
              <a:t>Biblical David is a favorite subject amongst sculptors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31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New Trends in Writing</a:t>
            </a:r>
          </a:p>
          <a:p>
            <a:pPr lvl="1"/>
            <a:r>
              <a:rPr lang="en-US" dirty="0" smtClean="0"/>
              <a:t>Authors use vernacular</a:t>
            </a:r>
          </a:p>
          <a:p>
            <a:pPr lvl="1"/>
            <a:r>
              <a:rPr lang="en-US" dirty="0" smtClean="0"/>
              <a:t>Self-expression or to portray individuality of their subjects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79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Question…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i="1" dirty="0" smtClean="0"/>
              <a:t>Out of the thick Gothic night, our eyes were awakened to the glorious light of sun.”</a:t>
            </a:r>
            <a:r>
              <a:rPr lang="en-US" dirty="0" smtClean="0"/>
              <a:t> – François Rabelais</a:t>
            </a:r>
          </a:p>
          <a:p>
            <a:pPr lvl="1"/>
            <a:r>
              <a:rPr lang="en-US" dirty="0" smtClean="0"/>
              <a:t>French humanist and author (c. 1494-1553)</a:t>
            </a:r>
          </a:p>
          <a:p>
            <a:pPr lvl="1"/>
            <a:endParaRPr lang="en-US" dirty="0"/>
          </a:p>
          <a:p>
            <a:pPr lvl="2"/>
            <a:r>
              <a:rPr lang="en-US" dirty="0" smtClean="0"/>
              <a:t>What did Rabelais mean?</a:t>
            </a:r>
          </a:p>
          <a:p>
            <a:pPr lvl="2"/>
            <a:r>
              <a:rPr lang="en-US" dirty="0" smtClean="0"/>
              <a:t>Why did he believe this?</a:t>
            </a:r>
          </a:p>
        </p:txBody>
      </p:sp>
    </p:spTree>
    <p:extLst>
      <p:ext uri="{BB962C8B-B14F-4D97-AF65-F5344CB8AC3E}">
        <p14:creationId xmlns:p14="http://schemas.microsoft.com/office/powerpoint/2010/main" val="585536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202" y="2147888"/>
            <a:ext cx="3566160" cy="39274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Bubonic Plague</a:t>
            </a:r>
          </a:p>
          <a:p>
            <a:pPr lvl="1"/>
            <a:r>
              <a:rPr lang="en-US" dirty="0" smtClean="0"/>
              <a:t>1/3 of the population dead</a:t>
            </a:r>
          </a:p>
          <a:p>
            <a:r>
              <a:rPr lang="en-US" dirty="0" smtClean="0"/>
              <a:t>People began to question the Church</a:t>
            </a:r>
          </a:p>
          <a:p>
            <a:pPr lvl="1"/>
            <a:r>
              <a:rPr lang="en-US" dirty="0" smtClean="0"/>
              <a:t>Loss of faith</a:t>
            </a:r>
          </a:p>
          <a:p>
            <a:r>
              <a:rPr lang="en-US" dirty="0" smtClean="0"/>
              <a:t>People wanted to celebrate life and the human spirit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62" y="2147888"/>
            <a:ext cx="4704156" cy="245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70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Italy?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6726" b="6726"/>
          <a:stretch>
            <a:fillRect/>
          </a:stretch>
        </p:blipFill>
        <p:spPr/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Thriving City-States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wealthy merchant class</a:t>
            </a:r>
          </a:p>
          <a:p>
            <a:pPr lvl="1"/>
            <a:r>
              <a:rPr lang="en-US" dirty="0" smtClean="0"/>
              <a:t>More patronage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Classical heritage</a:t>
            </a:r>
          </a:p>
        </p:txBody>
      </p:sp>
    </p:spTree>
    <p:extLst>
      <p:ext uri="{BB962C8B-B14F-4D97-AF65-F5344CB8AC3E}">
        <p14:creationId xmlns:p14="http://schemas.microsoft.com/office/powerpoint/2010/main" val="815369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Italian City-States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Crusades spur trade</a:t>
            </a:r>
          </a:p>
          <a:p>
            <a:r>
              <a:rPr lang="en-US" dirty="0" smtClean="0"/>
              <a:t>Growth of large city-states in northern Italy </a:t>
            </a:r>
          </a:p>
          <a:p>
            <a:r>
              <a:rPr lang="en-US" dirty="0" smtClean="0"/>
              <a:t>Cities = places where people exchange ideas</a:t>
            </a:r>
          </a:p>
          <a:p>
            <a:r>
              <a:rPr lang="en-US" dirty="0" smtClean="0"/>
              <a:t>Plague disrupted economy</a:t>
            </a:r>
          </a:p>
          <a:p>
            <a:r>
              <a:rPr lang="en-US" dirty="0" smtClean="0"/>
              <a:t>Few opportunities to expand causes businessmen to pursue other interests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art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4975" r="24975"/>
          <a:stretch>
            <a:fillRect/>
          </a:stretch>
        </p:blipFill>
        <p:spPr>
          <a:xfrm>
            <a:off x="4761360" y="1875274"/>
            <a:ext cx="3813694" cy="4200089"/>
          </a:xfrm>
        </p:spPr>
      </p:pic>
    </p:spTree>
    <p:extLst>
      <p:ext uri="{BB962C8B-B14F-4D97-AF65-F5344CB8AC3E}">
        <p14:creationId xmlns:p14="http://schemas.microsoft.com/office/powerpoint/2010/main" val="2619265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the cities of Italy help create the Renaissance?</a:t>
            </a:r>
          </a:p>
          <a:p>
            <a:r>
              <a:rPr lang="en-US" dirty="0" smtClean="0"/>
              <a:t>City life included wealth, leisure time, and exchange of 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42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Wealthy Merchant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Merchants</a:t>
            </a:r>
            <a:endParaRPr lang="en-US" dirty="0" smtClean="0"/>
          </a:p>
          <a:p>
            <a:pPr lvl="1"/>
            <a:r>
              <a:rPr lang="en-US" dirty="0" smtClean="0"/>
              <a:t>Dominated politics</a:t>
            </a:r>
          </a:p>
          <a:p>
            <a:r>
              <a:rPr lang="en-US" b="1" dirty="0" smtClean="0"/>
              <a:t>Medici Family</a:t>
            </a:r>
          </a:p>
          <a:p>
            <a:pPr lvl="1"/>
            <a:r>
              <a:rPr lang="en-US" dirty="0" smtClean="0"/>
              <a:t>Banking family</a:t>
            </a:r>
          </a:p>
          <a:p>
            <a:pPr lvl="1"/>
            <a:r>
              <a:rPr lang="en-US" dirty="0" smtClean="0"/>
              <a:t>Controls Florence</a:t>
            </a:r>
          </a:p>
          <a:p>
            <a:pPr lvl="1"/>
            <a:r>
              <a:rPr lang="en-US" b="1" dirty="0" err="1" smtClean="0"/>
              <a:t>Cosimo</a:t>
            </a:r>
            <a:r>
              <a:rPr lang="en-US" b="1" dirty="0" smtClean="0"/>
              <a:t> de Medici</a:t>
            </a:r>
          </a:p>
          <a:p>
            <a:pPr lvl="1"/>
            <a:r>
              <a:rPr lang="en-US" b="1" dirty="0" smtClean="0"/>
              <a:t>Lorenzo de Medici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285" y="2147888"/>
            <a:ext cx="3938348" cy="32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5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Heritage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3421" b="-23421"/>
          <a:stretch>
            <a:fillRect/>
          </a:stretch>
        </p:blipFill>
        <p:spPr>
          <a:xfrm>
            <a:off x="724084" y="1858667"/>
            <a:ext cx="3566160" cy="39274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Artists and scholars study Greeks and Romans</a:t>
            </a:r>
          </a:p>
          <a:p>
            <a:pPr lvl="1"/>
            <a:r>
              <a:rPr lang="en-US" dirty="0" smtClean="0"/>
              <a:t>Monasteries kept documents in tact</a:t>
            </a:r>
          </a:p>
          <a:p>
            <a:r>
              <a:rPr lang="en-US" dirty="0" smtClean="0"/>
              <a:t>Christian scholars move to Rome following the fall of Constantinople in 1453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845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Humanism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3989" r="23989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Intellectual movement focused on human potential and achievements</a:t>
            </a:r>
          </a:p>
          <a:p>
            <a:r>
              <a:rPr lang="en-US" dirty="0" smtClean="0"/>
              <a:t>Studied Classical texts to understand Greek and Roman values </a:t>
            </a:r>
          </a:p>
          <a:p>
            <a:r>
              <a:rPr lang="en-US" dirty="0" smtClean="0"/>
              <a:t>Led to the idea of a </a:t>
            </a:r>
            <a:r>
              <a:rPr lang="en-US" b="1" dirty="0" smtClean="0"/>
              <a:t>secular</a:t>
            </a:r>
            <a:r>
              <a:rPr lang="en-US" dirty="0" smtClean="0"/>
              <a:t>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320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1373</TotalTime>
  <Words>515</Words>
  <Application>Microsoft Macintosh PowerPoint</Application>
  <PresentationFormat>On-screen Show (4:3)</PresentationFormat>
  <Paragraphs>97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The Italian Renaissance</vt:lpstr>
      <vt:lpstr>Opening Question…</vt:lpstr>
      <vt:lpstr>Late Middle Ages</vt:lpstr>
      <vt:lpstr>Why Italy?</vt:lpstr>
      <vt:lpstr>Italian City-States</vt:lpstr>
      <vt:lpstr>Question</vt:lpstr>
      <vt:lpstr>A Wealthy Merchant Class</vt:lpstr>
      <vt:lpstr>Classical Heritage</vt:lpstr>
      <vt:lpstr>Humanism</vt:lpstr>
      <vt:lpstr>Humanism</vt:lpstr>
      <vt:lpstr>Secularism</vt:lpstr>
      <vt:lpstr>Renaissance Society</vt:lpstr>
      <vt:lpstr>Renaissance Man</vt:lpstr>
      <vt:lpstr>Renaissance Woman</vt:lpstr>
      <vt:lpstr>Revolution in Art</vt:lpstr>
      <vt:lpstr>Realistic Painting and Sculpture</vt:lpstr>
      <vt:lpstr>Changes in Literature</vt:lpstr>
    </vt:vector>
  </TitlesOfParts>
  <Manager/>
  <Company>College of Charleston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Italian Renaissance</dc:title>
  <dc:subject/>
  <dc:creator>Jennifer Brannen</dc:creator>
  <cp:keywords/>
  <dc:description/>
  <cp:lastModifiedBy>Chris</cp:lastModifiedBy>
  <cp:revision>20</cp:revision>
  <dcterms:created xsi:type="dcterms:W3CDTF">2016-09-13T18:09:31Z</dcterms:created>
  <dcterms:modified xsi:type="dcterms:W3CDTF">2016-09-21T02:05:33Z</dcterms:modified>
  <cp:category/>
</cp:coreProperties>
</file>