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8" r:id="rId3"/>
    <p:sldId id="259" r:id="rId4"/>
    <p:sldId id="261" r:id="rId5"/>
    <p:sldId id="262" r:id="rId6"/>
    <p:sldId id="260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5" d="100"/>
          <a:sy n="75" d="100"/>
        </p:scale>
        <p:origin x="-29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DC6C04-6712-3B4A-B6B7-7E534B6AF981}" type="datetimeFigureOut">
              <a:rPr lang="en-US" smtClean="0"/>
              <a:t>11/3/17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65CA2D-78C2-1841-BBEA-5840A5EF3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354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7031F6-0553-4EF3-A8D0-0797589BC772}" type="slidenum">
              <a:rPr lang="en-US"/>
              <a:pPr/>
              <a:t>2</a:t>
            </a:fld>
            <a:endParaRPr lang="en-US"/>
          </a:p>
        </p:txBody>
      </p:sp>
      <p:sp>
        <p:nvSpPr>
          <p:cNvPr id="482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2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729D60-87DF-4F34-91E3-C4AC3535483D}" type="slidenum">
              <a:rPr lang="en-US"/>
              <a:pPr/>
              <a:t>3</a:t>
            </a:fld>
            <a:endParaRPr lang="en-US"/>
          </a:p>
        </p:txBody>
      </p:sp>
      <p:sp>
        <p:nvSpPr>
          <p:cNvPr id="471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819A9-D010-F74E-9404-E5794BD79F4B}" type="datetimeFigureOut">
              <a:rPr lang="en-US" smtClean="0"/>
              <a:t>11/3/17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12D5E-D9CD-3241-8309-3C91AD9F3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423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819A9-D010-F74E-9404-E5794BD79F4B}" type="datetimeFigureOut">
              <a:rPr lang="en-US" smtClean="0"/>
              <a:t>11/3/17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12D5E-D9CD-3241-8309-3C91AD9F3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004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819A9-D010-F74E-9404-E5794BD79F4B}" type="datetimeFigureOut">
              <a:rPr lang="en-US" smtClean="0"/>
              <a:t>11/3/17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12D5E-D9CD-3241-8309-3C91AD9F3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667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819A9-D010-F74E-9404-E5794BD79F4B}" type="datetimeFigureOut">
              <a:rPr lang="en-US" smtClean="0"/>
              <a:t>11/3/17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12D5E-D9CD-3241-8309-3C91AD9F3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244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819A9-D010-F74E-9404-E5794BD79F4B}" type="datetimeFigureOut">
              <a:rPr lang="en-US" smtClean="0"/>
              <a:t>11/3/17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12D5E-D9CD-3241-8309-3C91AD9F3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382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819A9-D010-F74E-9404-E5794BD79F4B}" type="datetimeFigureOut">
              <a:rPr lang="en-US" smtClean="0"/>
              <a:t>11/3/17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12D5E-D9CD-3241-8309-3C91AD9F3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941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819A9-D010-F74E-9404-E5794BD79F4B}" type="datetimeFigureOut">
              <a:rPr lang="en-US" smtClean="0"/>
              <a:t>11/3/17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12D5E-D9CD-3241-8309-3C91AD9F3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623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819A9-D010-F74E-9404-E5794BD79F4B}" type="datetimeFigureOut">
              <a:rPr lang="en-US" smtClean="0"/>
              <a:t>11/3/17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12D5E-D9CD-3241-8309-3C91AD9F3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848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819A9-D010-F74E-9404-E5794BD79F4B}" type="datetimeFigureOut">
              <a:rPr lang="en-US" smtClean="0"/>
              <a:t>11/3/17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12D5E-D9CD-3241-8309-3C91AD9F3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280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819A9-D010-F74E-9404-E5794BD79F4B}" type="datetimeFigureOut">
              <a:rPr lang="en-US" smtClean="0"/>
              <a:t>11/3/17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12D5E-D9CD-3241-8309-3C91AD9F3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873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819A9-D010-F74E-9404-E5794BD79F4B}" type="datetimeFigureOut">
              <a:rPr lang="en-US" smtClean="0"/>
              <a:t>11/3/17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12D5E-D9CD-3241-8309-3C91AD9F3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332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0819A9-D010-F74E-9404-E5794BD79F4B}" type="datetimeFigureOut">
              <a:rPr lang="en-US" smtClean="0"/>
              <a:t>11/3/17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B12D5E-D9CD-3241-8309-3C91AD9F3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8704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HQPA5oNpfM4&amp;list=PLIVgWCRdpBtdovU30jcaDbTfUtGKccTYY&amp;index=2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Three Systems Emerge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Post Exploration </a:t>
            </a:r>
            <a:r>
              <a:rPr lang="en-US" smtClean="0"/>
              <a:t>and Colonization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6255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Columbian Exchange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Things Traded: </a:t>
            </a:r>
          </a:p>
          <a:p>
            <a:pPr lvl="1"/>
            <a:r>
              <a:rPr lang="en-US" dirty="0" smtClean="0"/>
              <a:t>From US to Old World: </a:t>
            </a:r>
          </a:p>
          <a:p>
            <a:pPr lvl="2"/>
            <a:r>
              <a:rPr lang="en-US" dirty="0"/>
              <a:t>Tobacco, pumpkin, squash, sweet potato, pineapple, avocado, peppers, peanuts, potatoes, tomatoes, corn, beans, vanilla.</a:t>
            </a:r>
          </a:p>
          <a:p>
            <a:pPr marL="685800" lvl="2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From Old World to US: </a:t>
            </a:r>
          </a:p>
          <a:p>
            <a:pPr lvl="2"/>
            <a:r>
              <a:rPr lang="en-US" dirty="0" smtClean="0"/>
              <a:t>Grapes, turnips, onions, bananas, olives, peach, pears, coffee beans, honeybee, grains, cattle, sheep, horse, pig, DISEASE</a:t>
            </a:r>
          </a:p>
          <a:p>
            <a:pPr marL="685800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9621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Columbian Exchange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Good Things and Bad Things</a:t>
            </a:r>
            <a:r>
              <a:rPr lang="is-IS" dirty="0" smtClean="0"/>
              <a:t>…</a:t>
            </a:r>
          </a:p>
          <a:p>
            <a:endParaRPr lang="is-IS" dirty="0" smtClean="0"/>
          </a:p>
          <a:p>
            <a:r>
              <a:rPr lang="en-US" dirty="0">
                <a:hlinkClick r:id="rId2"/>
              </a:rPr>
              <a:t>https://www.youtube.com/watch?v=HQPA5oNpfM4&amp;list=PLIVgWCRdpBtdovU30jcaDbTfUtGKccTYY&amp;index=</a:t>
            </a:r>
            <a:r>
              <a:rPr lang="en-US" dirty="0" smtClean="0">
                <a:hlinkClick r:id="rId2"/>
              </a:rPr>
              <a:t>2</a:t>
            </a:r>
            <a:endParaRPr lang="en-US" dirty="0" smtClean="0"/>
          </a:p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7554650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5683" name="Picture 3" descr="p494_a"/>
          <p:cNvPicPr>
            <a:picLocks noChangeAspect="1" noChangeArrowheads="1"/>
          </p:cNvPicPr>
          <p:nvPr/>
        </p:nvPicPr>
        <p:blipFill>
          <a:blip r:embed="rId3" cstate="print"/>
          <a:srcRect l="23120" t="14085" r="24268"/>
          <a:stretch>
            <a:fillRect/>
          </a:stretch>
        </p:blipFill>
        <p:spPr bwMode="auto">
          <a:xfrm>
            <a:off x="1507067" y="220669"/>
            <a:ext cx="6201583" cy="6398848"/>
          </a:xfrm>
          <a:prstGeom prst="rect">
            <a:avLst/>
          </a:prstGeom>
          <a:noFill/>
        </p:spPr>
      </p:pic>
      <p:sp>
        <p:nvSpPr>
          <p:cNvPr id="455684" name="Rectangle 4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8275638" y="441325"/>
            <a:ext cx="6858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455685" name="Rectangle 5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8269288" y="688975"/>
            <a:ext cx="6858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455686" name="Rectangle 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8016875" y="6111875"/>
            <a:ext cx="914400" cy="349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1182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6706" name="Picture 2" descr="p494_b"/>
          <p:cNvPicPr>
            <a:picLocks noChangeAspect="1" noChangeArrowheads="1"/>
          </p:cNvPicPr>
          <p:nvPr/>
        </p:nvPicPr>
        <p:blipFill>
          <a:blip r:embed="rId3" cstate="print"/>
          <a:srcRect l="684" r="1135"/>
          <a:stretch>
            <a:fillRect/>
          </a:stretch>
        </p:blipFill>
        <p:spPr bwMode="auto">
          <a:xfrm>
            <a:off x="301786" y="2287587"/>
            <a:ext cx="8573273" cy="2723683"/>
          </a:xfrm>
          <a:prstGeom prst="rect">
            <a:avLst/>
          </a:prstGeom>
          <a:noFill/>
        </p:spPr>
      </p:pic>
      <p:sp>
        <p:nvSpPr>
          <p:cNvPr id="456707" name="Rectangle 3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8275638" y="441325"/>
            <a:ext cx="6858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456708" name="Rectangle 4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8269288" y="688975"/>
            <a:ext cx="6858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456709" name="Rectangle 5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8031163" y="6126163"/>
            <a:ext cx="868362" cy="3349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6" name="Down Arrow 5"/>
          <p:cNvSpPr/>
          <p:nvPr/>
        </p:nvSpPr>
        <p:spPr bwMode="auto">
          <a:xfrm rot="2337800">
            <a:off x="1662336" y="1097100"/>
            <a:ext cx="1051227" cy="1129552"/>
          </a:xfrm>
          <a:prstGeom prst="downArrow">
            <a:avLst/>
          </a:prstGeom>
          <a:solidFill>
            <a:srgbClr val="C00000"/>
          </a:solidFill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33363" marR="0" indent="-233363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Down Arrow 6"/>
          <p:cNvSpPr/>
          <p:nvPr/>
        </p:nvSpPr>
        <p:spPr bwMode="auto">
          <a:xfrm>
            <a:off x="4029018" y="1115030"/>
            <a:ext cx="1051227" cy="1129552"/>
          </a:xfrm>
          <a:prstGeom prst="downArrow">
            <a:avLst/>
          </a:prstGeom>
          <a:solidFill>
            <a:srgbClr val="C00000"/>
          </a:solidFill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33363" marR="0" indent="-233363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Down Arrow 7"/>
          <p:cNvSpPr/>
          <p:nvPr/>
        </p:nvSpPr>
        <p:spPr bwMode="auto">
          <a:xfrm rot="19191112">
            <a:off x="6655678" y="1141924"/>
            <a:ext cx="1051227" cy="1129552"/>
          </a:xfrm>
          <a:prstGeom prst="downArrow">
            <a:avLst/>
          </a:prstGeom>
          <a:solidFill>
            <a:srgbClr val="C00000"/>
          </a:solidFill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33363" marR="0" indent="-233363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4680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6798" y="5994400"/>
            <a:ext cx="5367867" cy="65563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Columbian Exchange</a:t>
            </a:r>
            <a:endParaRPr lang="en-US" dirty="0"/>
          </a:p>
        </p:txBody>
      </p:sp>
      <p:pic>
        <p:nvPicPr>
          <p:cNvPr id="6" name="Content Placeholder 5" descr="Screen Shot 2017-11-02 at 8.50.01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104" b="-2104"/>
          <a:stretch>
            <a:fillRect/>
          </a:stretch>
        </p:blipFill>
        <p:spPr>
          <a:xfrm>
            <a:off x="237067" y="440268"/>
            <a:ext cx="8737598" cy="5685896"/>
          </a:xfrm>
        </p:spPr>
      </p:pic>
    </p:spTree>
    <p:extLst>
      <p:ext uri="{BB962C8B-B14F-4D97-AF65-F5344CB8AC3E}">
        <p14:creationId xmlns:p14="http://schemas.microsoft.com/office/powerpoint/2010/main" val="3274049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3468" y="5679810"/>
            <a:ext cx="4233332" cy="892705"/>
          </a:xfrm>
        </p:spPr>
        <p:txBody>
          <a:bodyPr/>
          <a:lstStyle/>
          <a:p>
            <a:r>
              <a:rPr lang="en-US" dirty="0" smtClean="0"/>
              <a:t>Mercantilism </a:t>
            </a:r>
            <a:endParaRPr lang="en-US" dirty="0"/>
          </a:p>
        </p:txBody>
      </p:sp>
      <p:pic>
        <p:nvPicPr>
          <p:cNvPr id="4" name="Content Placeholder 3" descr="Screen Shot 2017-11-02 at 8.58.01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096" r="-33096"/>
          <a:stretch>
            <a:fillRect/>
          </a:stretch>
        </p:blipFill>
        <p:spPr>
          <a:xfrm>
            <a:off x="-957663" y="299900"/>
            <a:ext cx="10822262" cy="5645170"/>
          </a:xfrm>
        </p:spPr>
      </p:pic>
    </p:spTree>
    <p:extLst>
      <p:ext uri="{BB962C8B-B14F-4D97-AF65-F5344CB8AC3E}">
        <p14:creationId xmlns:p14="http://schemas.microsoft.com/office/powerpoint/2010/main" val="2280209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2266" y="5967393"/>
            <a:ext cx="5266266" cy="65563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Atlantic Slave Trade</a:t>
            </a:r>
            <a:endParaRPr lang="en-US" dirty="0"/>
          </a:p>
        </p:txBody>
      </p:sp>
      <p:pic>
        <p:nvPicPr>
          <p:cNvPr id="4" name="Content Placeholder 3" descr="Screen Shot 2017-11-02 at 8.47.57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77" b="13377"/>
          <a:stretch>
            <a:fillRect/>
          </a:stretch>
        </p:blipFill>
        <p:spPr>
          <a:xfrm>
            <a:off x="141118" y="299901"/>
            <a:ext cx="8867414" cy="5627528"/>
          </a:xfrm>
        </p:spPr>
      </p:pic>
    </p:spTree>
    <p:extLst>
      <p:ext uri="{BB962C8B-B14F-4D97-AF65-F5344CB8AC3E}">
        <p14:creationId xmlns:p14="http://schemas.microsoft.com/office/powerpoint/2010/main" val="28082884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tlantic-ocean-location-map.gi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51" r="-5204"/>
          <a:stretch/>
        </p:blipFill>
        <p:spPr>
          <a:xfrm>
            <a:off x="186267" y="389468"/>
            <a:ext cx="8771465" cy="6028266"/>
          </a:xfrm>
        </p:spPr>
      </p:pic>
    </p:spTree>
    <p:extLst>
      <p:ext uri="{BB962C8B-B14F-4D97-AF65-F5344CB8AC3E}">
        <p14:creationId xmlns:p14="http://schemas.microsoft.com/office/powerpoint/2010/main" val="37256223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Columbian Exchange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417639"/>
            <a:ext cx="7662864" cy="25447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Columbian Exchange: </a:t>
            </a:r>
          </a:p>
          <a:p>
            <a:pPr lvl="1"/>
            <a:r>
              <a:rPr lang="en-US" dirty="0" smtClean="0"/>
              <a:t>Defined: an exchange of goods from the old world to the new world. </a:t>
            </a:r>
          </a:p>
          <a:p>
            <a:pPr lvl="1"/>
            <a:r>
              <a:rPr lang="en-US" dirty="0" smtClean="0"/>
              <a:t>Logic: it started because of a need for new markets for goods and services. </a:t>
            </a:r>
          </a:p>
          <a:p>
            <a:endParaRPr lang="en-US" dirty="0"/>
          </a:p>
        </p:txBody>
      </p:sp>
      <p:pic>
        <p:nvPicPr>
          <p:cNvPr id="4" name="Picture 3" descr="Screen Shot 2015-11-04 at 10.49.4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962400"/>
            <a:ext cx="70866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9473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3133"/>
            <a:ext cx="8229600" cy="1143000"/>
          </a:xfrm>
        </p:spPr>
        <p:txBody>
          <a:bodyPr/>
          <a:lstStyle/>
          <a:p>
            <a:r>
              <a:rPr lang="en-US" dirty="0" smtClean="0"/>
              <a:t>Columbian Exchange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36133"/>
            <a:ext cx="8458200" cy="5317067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Mercantilism: </a:t>
            </a:r>
          </a:p>
          <a:p>
            <a:pPr lvl="1"/>
            <a:r>
              <a:rPr lang="en-US" dirty="0"/>
              <a:t>An economic policy under which nations sought to increase their wealth and power by obtaining large amounts of gold and silver by selling more goods than they bought. 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Capitalism: </a:t>
            </a:r>
          </a:p>
          <a:p>
            <a:pPr lvl="1"/>
            <a:r>
              <a:rPr lang="en-US" dirty="0"/>
              <a:t>An economic system based on private ownership and the investment of money in business ventures in order to make profit. 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Joint-Stock Company: </a:t>
            </a:r>
          </a:p>
          <a:p>
            <a:pPr lvl="1"/>
            <a:r>
              <a:rPr lang="en-US" dirty="0" smtClean="0"/>
              <a:t>A business in which investors pool their wealth for a common purpose, then share their profits. </a:t>
            </a:r>
          </a:p>
          <a:p>
            <a:pPr lvl="1"/>
            <a:r>
              <a:rPr lang="en-US" dirty="0" smtClean="0"/>
              <a:t>Joint-Stock Companies profits supplied the COLONIES at this point!</a:t>
            </a:r>
          </a:p>
          <a:p>
            <a:pPr marL="349250" lvl="1" indent="0">
              <a:buNone/>
            </a:pPr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641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243</Words>
  <Application>Microsoft Macintosh PowerPoint</Application>
  <PresentationFormat>On-screen Show (4:3)</PresentationFormat>
  <Paragraphs>33</Paragraphs>
  <Slides>11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Three Systems Emerge</vt:lpstr>
      <vt:lpstr>PowerPoint Presentation</vt:lpstr>
      <vt:lpstr>PowerPoint Presentation</vt:lpstr>
      <vt:lpstr>Columbian Exchange</vt:lpstr>
      <vt:lpstr>Mercantilism </vt:lpstr>
      <vt:lpstr>Atlantic Slave Trade</vt:lpstr>
      <vt:lpstr>PowerPoint Presentation</vt:lpstr>
      <vt:lpstr>Columbian Exchange</vt:lpstr>
      <vt:lpstr>Columbian Exchange</vt:lpstr>
      <vt:lpstr>Columbian Exchange</vt:lpstr>
      <vt:lpstr>Columbian Exchange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</dc:creator>
  <cp:lastModifiedBy>Chris</cp:lastModifiedBy>
  <cp:revision>5</cp:revision>
  <dcterms:created xsi:type="dcterms:W3CDTF">2017-11-02T12:42:03Z</dcterms:created>
  <dcterms:modified xsi:type="dcterms:W3CDTF">2017-11-03T12:58:49Z</dcterms:modified>
</cp:coreProperties>
</file>